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56" r:id="rId7"/>
    <p:sldId id="258" r:id="rId8"/>
    <p:sldId id="259" r:id="rId9"/>
    <p:sldId id="260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158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52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0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55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239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550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601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184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447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561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90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133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17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64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013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034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922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53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8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053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9943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6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17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42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455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1576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644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4675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6023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242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776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644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35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1237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4245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345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8417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7448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926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450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978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4858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7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105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619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792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594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164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8261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03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540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028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32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15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9721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683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545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33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324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3518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772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5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03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0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1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83B4C-8E63-497F-8209-D067E56DBB92}" type="datetimeFigureOut">
              <a:rPr lang="en-US" smtClean="0"/>
              <a:t>26-Mar-15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9CAE-C4FD-4F79-A947-607BE0700A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3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5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186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06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41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D79A7-D43A-45EB-8214-F77E3869BECE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26/03/2015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D5898-C154-4D96-AF50-FD9C1F53A370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0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>
              <a:defRPr/>
            </a:pPr>
            <a:r>
              <a:rPr lang="en-US" sz="2400" dirty="0">
                <a:solidFill>
                  <a:prstClr val="black"/>
                </a:solidFill>
              </a:rPr>
              <a:t>Identifying Additional Policies for Consideration</a:t>
            </a:r>
            <a:r>
              <a:rPr lang="vi-VN" sz="2400" dirty="0">
                <a:solidFill>
                  <a:prstClr val="black"/>
                </a:solidFill>
              </a:rPr>
              <a:t/>
            </a:r>
            <a:br>
              <a:rPr lang="vi-VN" sz="2400" dirty="0">
                <a:solidFill>
                  <a:prstClr val="black"/>
                </a:solidFill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algn="r"/>
            <a:r>
              <a:rPr lang="vi-VN" sz="2000" dirty="0" smtClean="0">
                <a:solidFill>
                  <a:prstClr val="black">
                    <a:tint val="75000"/>
                  </a:prstClr>
                </a:solidFill>
              </a:rPr>
              <a:t>Nguy</a:t>
            </a:r>
            <a:r>
              <a:rPr lang="en-US" sz="2000" dirty="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vi-VN" sz="2000" dirty="0" smtClean="0">
                <a:solidFill>
                  <a:prstClr val="black">
                    <a:tint val="75000"/>
                  </a:prstClr>
                </a:solidFill>
              </a:rPr>
              <a:t>n Th</a:t>
            </a:r>
            <a:r>
              <a:rPr lang="en-US" sz="2000" dirty="0" err="1" smtClean="0">
                <a:solidFill>
                  <a:prstClr val="black">
                    <a:tint val="75000"/>
                  </a:prstClr>
                </a:solidFill>
              </a:rPr>
              <a:t>i</a:t>
            </a:r>
            <a:r>
              <a:rPr lang="vi-VN" sz="2000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vi-VN" sz="2000" dirty="0">
                <a:solidFill>
                  <a:prstClr val="black">
                    <a:tint val="75000"/>
                  </a:prstClr>
                </a:solidFill>
              </a:rPr>
              <a:t>Thu </a:t>
            </a:r>
            <a:r>
              <a:rPr lang="vi-VN" sz="2000" dirty="0" smtClean="0">
                <a:solidFill>
                  <a:prstClr val="black">
                    <a:tint val="75000"/>
                  </a:prstClr>
                </a:solidFill>
              </a:rPr>
              <a:t>Trang</a:t>
            </a:r>
            <a:endParaRPr lang="en-US" sz="2000" dirty="0" smtClean="0">
              <a:solidFill>
                <a:prstClr val="black">
                  <a:tint val="75000"/>
                </a:prstClr>
              </a:solidFill>
            </a:endParaRPr>
          </a:p>
          <a:p>
            <a:pPr lvl="0"/>
            <a:r>
              <a:rPr lang="en-US" sz="2000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WTO Center - VCCI</a:t>
            </a:r>
            <a:endParaRPr lang="vi-VN" sz="2000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65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sz="3200" dirty="0" smtClean="0"/>
              <a:t>Current Industrial Policies</a:t>
            </a:r>
            <a:endParaRPr lang="vi-VN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136927"/>
              </p:ext>
            </p:extLst>
          </p:nvPr>
        </p:nvGraphicFramePr>
        <p:xfrm>
          <a:off x="457200" y="1196752"/>
          <a:ext cx="8147248" cy="4365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5976664"/>
              </a:tblGrid>
              <a:tr h="40055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Policies</a:t>
                      </a:r>
                      <a:endParaRPr lang="vi-V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Concerns</a:t>
                      </a:r>
                      <a:endParaRPr lang="vi-VN" sz="1600" dirty="0"/>
                    </a:p>
                  </a:txBody>
                  <a:tcPr/>
                </a:tc>
              </a:tr>
              <a:tr h="167905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Supports for Administrative</a:t>
                      </a:r>
                      <a:r>
                        <a:rPr lang="en-US" sz="1600" baseline="0" dirty="0" smtClean="0"/>
                        <a:t> Procedures</a:t>
                      </a:r>
                      <a:endParaRPr lang="vi-V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Is that supported</a:t>
                      </a:r>
                      <a:r>
                        <a:rPr lang="en-US" sz="1600" baseline="0" dirty="0" smtClean="0"/>
                        <a:t>? (Or just a obligation/ responsibility of the government)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baseline="0" dirty="0" smtClean="0"/>
                        <a:t>Is that industrial policies for a/some manufacturing? (Or general regulations for all industries)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baseline="0" dirty="0" smtClean="0"/>
                        <a:t>Is that industrial policies for domestic industry? (Or even preference to FDI)</a:t>
                      </a:r>
                    </a:p>
                  </a:txBody>
                  <a:tcPr/>
                </a:tc>
              </a:tr>
              <a:tr h="220581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Taxation</a:t>
                      </a:r>
                      <a:r>
                        <a:rPr lang="en-US" sz="1600" baseline="0" dirty="0" smtClean="0"/>
                        <a:t> Exemption/Reduction </a:t>
                      </a:r>
                      <a:endParaRPr lang="vi-V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vi-VN" sz="1600" dirty="0" smtClean="0"/>
                        <a:t>(</a:t>
                      </a:r>
                      <a:r>
                        <a:rPr lang="vi-VN" sz="1600" dirty="0" smtClean="0">
                          <a:latin typeface="Calibri" pitchFamily="34" charset="0"/>
                          <a:cs typeface="Calibri" pitchFamily="34" charset="0"/>
                        </a:rPr>
                        <a:t>i)</a:t>
                      </a: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  General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 or Individual Supports</a:t>
                      </a: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vi-VN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Taxation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 e</a:t>
                      </a: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xemption</a:t>
                      </a:r>
                      <a:r>
                        <a:rPr lang="vi-VN" sz="1600" dirty="0" smtClean="0">
                          <a:latin typeface="Calibri" pitchFamily="34" charset="0"/>
                          <a:cs typeface="Calibri" pitchFamily="34" charset="0"/>
                        </a:rPr>
                        <a:t>,</a:t>
                      </a: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reduction for new enterprises, new investment projects</a:t>
                      </a:r>
                      <a:endParaRPr lang="vi-VN" sz="16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Taxation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 exemption, reduction for investment projects in remote areas, disadvantages areas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Taxation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 e</a:t>
                      </a: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xemption</a:t>
                      </a:r>
                      <a:r>
                        <a:rPr lang="vi-VN" sz="1600" dirty="0" smtClean="0">
                          <a:latin typeface="Calibri" pitchFamily="34" charset="0"/>
                          <a:cs typeface="Calibri" pitchFamily="34" charset="0"/>
                        </a:rPr>
                        <a:t>,</a:t>
                      </a: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reduction for </a:t>
                      </a: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covered areas</a:t>
                      </a:r>
                      <a:endParaRPr lang="vi-VN" sz="16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(ii) 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Actual or Nominal Supports?</a:t>
                      </a:r>
                      <a:endParaRPr lang="vi-VN" sz="16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aseline="0" dirty="0" smtClean="0"/>
                        <a:t>Does support related to available resources?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Does support related to realizable procedures</a:t>
                      </a:r>
                      <a:r>
                        <a:rPr lang="vi-VN" sz="1600" baseline="0" dirty="0" smtClean="0"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4122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Industrial Policies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84807"/>
              </p:ext>
            </p:extLst>
          </p:nvPr>
        </p:nvGraphicFramePr>
        <p:xfrm>
          <a:off x="457200" y="1600200"/>
          <a:ext cx="8305800" cy="4571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6379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Policies</a:t>
                      </a:r>
                      <a:endParaRPr lang="vi-VN" sz="1500" dirty="0" smtClean="0"/>
                    </a:p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Worries</a:t>
                      </a:r>
                    </a:p>
                    <a:p>
                      <a:endParaRPr lang="en-US" sz="1500" dirty="0"/>
                    </a:p>
                  </a:txBody>
                  <a:tcPr/>
                </a:tc>
              </a:tr>
              <a:tr h="17012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Credit support</a:t>
                      </a:r>
                    </a:p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High technology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Imports of</a:t>
                      </a:r>
                      <a:r>
                        <a:rPr lang="en-US" sz="1500" baseline="0" dirty="0" smtClean="0"/>
                        <a:t> h</a:t>
                      </a:r>
                      <a:r>
                        <a:rPr lang="en-US" sz="1500" dirty="0" smtClean="0"/>
                        <a:t>igh- technology machinery and equipment?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High</a:t>
                      </a:r>
                      <a:r>
                        <a:rPr lang="en-US" sz="1500" baseline="0" dirty="0" smtClean="0"/>
                        <a:t>- technology i</a:t>
                      </a:r>
                      <a:r>
                        <a:rPr lang="en-US" sz="1500" dirty="0" smtClean="0"/>
                        <a:t>nvestment projects?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Scientific</a:t>
                      </a:r>
                      <a:r>
                        <a:rPr lang="en-US" sz="1500" baseline="0" dirty="0" smtClean="0"/>
                        <a:t> and technology researches</a:t>
                      </a:r>
                      <a:endParaRPr lang="en-US" sz="1500" dirty="0" smtClean="0"/>
                    </a:p>
                    <a:p>
                      <a:endParaRPr lang="en-US" sz="1500" dirty="0"/>
                    </a:p>
                  </a:txBody>
                  <a:tcPr/>
                </a:tc>
              </a:tr>
              <a:tr h="2232837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Others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Trade promotion</a:t>
                      </a:r>
                      <a:r>
                        <a:rPr lang="en-US" sz="1500" baseline="0" dirty="0" smtClean="0"/>
                        <a:t> (integration network, connected center..)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Training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Providing information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Supporting on difficult sectors (IP, international certificate…)</a:t>
                      </a:r>
                      <a:endParaRPr lang="en-US" sz="1500" dirty="0" smtClean="0"/>
                    </a:p>
                    <a:p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- What is the key sectors? Where is the key markets?</a:t>
                      </a:r>
                    </a:p>
                    <a:p>
                      <a:r>
                        <a:rPr lang="en-US" sz="1500" dirty="0" smtClean="0"/>
                        <a:t>- Actual effectiveness</a:t>
                      </a:r>
                      <a:r>
                        <a:rPr lang="en-US" sz="1500" baseline="0" dirty="0" smtClean="0"/>
                        <a:t> </a:t>
                      </a:r>
                      <a:r>
                        <a:rPr lang="en-US" sz="1500" dirty="0" smtClean="0"/>
                        <a:t>of supporting measures?</a:t>
                      </a:r>
                    </a:p>
                    <a:p>
                      <a:endParaRPr lang="en-US" sz="15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331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US" sz="2400" dirty="0" smtClean="0"/>
              <a:t>What do manufacturing industry need</a:t>
            </a:r>
            <a:r>
              <a:rPr lang="vi-VN" sz="2400" dirty="0" smtClean="0"/>
              <a:t>?</a:t>
            </a:r>
          </a:p>
          <a:p>
            <a:pPr marL="0" indent="0">
              <a:buNone/>
            </a:pPr>
            <a:endParaRPr lang="vi-V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713593"/>
              </p:ext>
            </p:extLst>
          </p:nvPr>
        </p:nvGraphicFramePr>
        <p:xfrm>
          <a:off x="539552" y="1556792"/>
          <a:ext cx="8208912" cy="5288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4104456"/>
                <a:gridCol w="2736304"/>
              </a:tblGrid>
              <a:tr h="3894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What do manufacturing  industry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need?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Have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policy space </a:t>
                      </a:r>
                      <a:r>
                        <a:rPr lang="en-US" sz="1400" baseline="0" dirty="0" smtClean="0"/>
                        <a:t>allowed?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Actual  Situation</a:t>
                      </a:r>
                      <a:endParaRPr lang="en-US" sz="1400" dirty="0"/>
                    </a:p>
                  </a:txBody>
                  <a:tcPr/>
                </a:tc>
              </a:tr>
              <a:tr h="1498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Credits/</a:t>
                      </a:r>
                      <a:r>
                        <a:rPr lang="en-US" sz="1200" baseline="0" dirty="0" smtClean="0"/>
                        <a:t> Taxation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Yes,</a:t>
                      </a:r>
                      <a:r>
                        <a:rPr lang="en-US" sz="1400" baseline="0" dirty="0" smtClean="0"/>
                        <a:t> but limited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aseline="0" dirty="0" smtClean="0"/>
                        <a:t>WTO: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Prohibit export/import substitution subsidies.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Specific support (to an/a group of enterprises) that can be </a:t>
                      </a:r>
                      <a:r>
                        <a:rPr lang="en-US" sz="1400" baseline="0" dirty="0" err="1" smtClean="0"/>
                        <a:t>countervailable</a:t>
                      </a:r>
                      <a:endParaRPr lang="en-US" sz="1400" baseline="0" dirty="0" smtClean="0"/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aseline="0" dirty="0" smtClean="0"/>
                        <a:t>WTO allows: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Supporting to SMEs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Agriculture support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Green light subsidies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Crisis 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Already had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Current: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aseline="0" dirty="0" smtClean="0"/>
                        <a:t>+ Practicability: Could enterprises have real access to that support?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400" baseline="0" dirty="0" smtClean="0"/>
                        <a:t>+ Synchronism: Long-term policy or ad hoc policy?</a:t>
                      </a:r>
                    </a:p>
                  </a:txBody>
                  <a:tcPr/>
                </a:tc>
              </a:tr>
              <a:tr h="960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Yes: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Research</a:t>
                      </a:r>
                      <a:r>
                        <a:rPr lang="en-US" sz="1400" baseline="0" dirty="0" smtClean="0"/>
                        <a:t> and development (R&amp;D)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baseline="0" dirty="0" smtClean="0"/>
                        <a:t>Transfer of R&amp;D result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Guide and support the</a:t>
                      </a:r>
                      <a:r>
                        <a:rPr lang="en-US" sz="1400" baseline="0" dirty="0" smtClean="0"/>
                        <a:t> application of R&amp;D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Already had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Effectiveness?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Focus</a:t>
                      </a:r>
                      <a:r>
                        <a:rPr lang="en-US" sz="1400" baseline="0" dirty="0" smtClean="0"/>
                        <a:t> on some key sectors?</a:t>
                      </a:r>
                      <a:endParaRPr lang="en-US" sz="1400" dirty="0" smtClean="0"/>
                    </a:p>
                  </a:txBody>
                  <a:tcPr/>
                </a:tc>
              </a:tr>
              <a:tr h="960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Labor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Yes: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/>
                        <a:t>Training and Education: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Education</a:t>
                      </a:r>
                      <a:r>
                        <a:rPr lang="en-US" sz="1400" baseline="0" dirty="0" smtClean="0"/>
                        <a:t> for free</a:t>
                      </a:r>
                      <a:r>
                        <a:rPr lang="en-US" sz="1400" dirty="0" smtClean="0"/>
                        <a:t> by professional education</a:t>
                      </a:r>
                      <a:r>
                        <a:rPr lang="en-US" sz="1400" baseline="0" dirty="0" smtClean="0"/>
                        <a:t> center</a:t>
                      </a:r>
                      <a:r>
                        <a:rPr lang="en-US" sz="1400" dirty="0" smtClean="0"/>
                        <a:t>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Training in enterprises: Taxation exemption </a:t>
                      </a:r>
                      <a:r>
                        <a:rPr lang="en-US" sz="1400" baseline="0" dirty="0" smtClean="0"/>
                        <a:t>for training costs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1400" dirty="0" smtClean="0"/>
                        <a:t>Already had?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400" dirty="0" smtClean="0"/>
                        <a:t>Effective?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400" dirty="0" smtClean="0"/>
                        <a:t>Focus on some key sectors?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906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vi-V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1125540"/>
              </p:ext>
            </p:extLst>
          </p:nvPr>
        </p:nvGraphicFramePr>
        <p:xfrm>
          <a:off x="467544" y="1052736"/>
          <a:ext cx="8229601" cy="576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3754760"/>
                <a:gridCol w="3106689"/>
              </a:tblGrid>
              <a:tr h="4000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What do manufacturing  industry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need?</a:t>
                      </a:r>
                      <a:endParaRPr lang="vi-V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Have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policy space </a:t>
                      </a:r>
                      <a:r>
                        <a:rPr lang="en-US" sz="1400" baseline="0" dirty="0" smtClean="0"/>
                        <a:t>allowed?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Actual</a:t>
                      </a:r>
                      <a:r>
                        <a:rPr lang="en-US" sz="1400" baseline="0" dirty="0" smtClean="0"/>
                        <a:t> Situation</a:t>
                      </a:r>
                      <a:endParaRPr lang="vi-VN" sz="1400" dirty="0"/>
                    </a:p>
                  </a:txBody>
                  <a:tcPr/>
                </a:tc>
              </a:tr>
              <a:tr h="1282285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Production</a:t>
                      </a:r>
                      <a:r>
                        <a:rPr lang="en-US" sz="1500" baseline="0" dirty="0" smtClean="0"/>
                        <a:t> chains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Yes:</a:t>
                      </a:r>
                    </a:p>
                    <a:p>
                      <a:r>
                        <a:rPr lang="en-US" sz="1500" dirty="0" smtClean="0"/>
                        <a:t>Information,</a:t>
                      </a:r>
                      <a:r>
                        <a:rPr lang="en-US" sz="1500" baseline="0" dirty="0" smtClean="0"/>
                        <a:t> connected  network provide: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Linkage between domestic enterprises and the global production chains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Linkage domestic enterprises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Might</a:t>
                      </a:r>
                      <a:r>
                        <a:rPr lang="en-US" sz="1500" baseline="0" dirty="0" smtClean="0"/>
                        <a:t> have been existing</a:t>
                      </a:r>
                      <a:endParaRPr lang="en-US" sz="150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Effectiveness?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Synchronous,</a:t>
                      </a:r>
                      <a:r>
                        <a:rPr lang="en-US" sz="1500" baseline="0" dirty="0" smtClean="0"/>
                        <a:t> scientific?</a:t>
                      </a:r>
                      <a:endParaRPr lang="en-US" sz="1500" dirty="0"/>
                    </a:p>
                  </a:txBody>
                  <a:tcPr/>
                </a:tc>
              </a:tr>
              <a:tr h="1079875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Input</a:t>
                      </a:r>
                      <a:r>
                        <a:rPr lang="en-US" sz="1500" baseline="0" dirty="0" smtClean="0"/>
                        <a:t> supplies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Yes: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Planning</a:t>
                      </a:r>
                      <a:r>
                        <a:rPr lang="en-US" sz="1500" baseline="0" dirty="0" smtClean="0"/>
                        <a:t> and developing the material areas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Planning and developing supporting industries.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Yes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Legally</a:t>
                      </a:r>
                      <a:r>
                        <a:rPr lang="en-US" sz="1500" baseline="0" dirty="0" smtClean="0"/>
                        <a:t> binding?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baseline="0" dirty="0" smtClean="0"/>
                        <a:t>Execution level?</a:t>
                      </a:r>
                      <a:endParaRPr lang="en-US" sz="15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/>
                        <a:t>Output markets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Yes:</a:t>
                      </a:r>
                    </a:p>
                    <a:p>
                      <a:r>
                        <a:rPr lang="en-US" sz="1500" dirty="0" smtClean="0"/>
                        <a:t>Information,</a:t>
                      </a:r>
                      <a:r>
                        <a:rPr lang="en-US" sz="1500" baseline="0" dirty="0" smtClean="0"/>
                        <a:t> connected  network provide: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500" baseline="0" dirty="0" smtClean="0"/>
                        <a:t>Set up distribution centers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500" baseline="0" dirty="0" smtClean="0"/>
                        <a:t> Products Introduction Store or Outlet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1500" baseline="0" dirty="0" smtClean="0"/>
                        <a:t>  Consumption campaign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Might</a:t>
                      </a:r>
                      <a:r>
                        <a:rPr lang="en-US" sz="1500" baseline="0" dirty="0" smtClean="0"/>
                        <a:t> have been existing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Effectiveness?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500" dirty="0" smtClean="0"/>
                        <a:t>Synchronous, scientific?</a:t>
                      </a:r>
                    </a:p>
                  </a:txBody>
                  <a:tcPr/>
                </a:tc>
              </a:tr>
              <a:tr h="1282285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Fair competition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Yes:</a:t>
                      </a:r>
                    </a:p>
                    <a:p>
                      <a:r>
                        <a:rPr lang="en-US" sz="1500" dirty="0" smtClean="0"/>
                        <a:t>- </a:t>
                      </a:r>
                      <a:r>
                        <a:rPr lang="en-US" sz="1500" baseline="0" dirty="0" smtClean="0"/>
                        <a:t> To ensure that </a:t>
                      </a:r>
                      <a:r>
                        <a:rPr lang="en-US" sz="1500" dirty="0" smtClean="0"/>
                        <a:t>the violation (TBT, SPS…) must be  penalized.</a:t>
                      </a:r>
                    </a:p>
                    <a:p>
                      <a:r>
                        <a:rPr lang="en-US" sz="1500" dirty="0" smtClean="0"/>
                        <a:t>- To ensure the trade fraud (smuggle, counterfeit…) must be penalized.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- Big</a:t>
                      </a:r>
                      <a:r>
                        <a:rPr lang="en-US" sz="1500" baseline="0" dirty="0" smtClean="0"/>
                        <a:t> problem</a:t>
                      </a:r>
                      <a:endParaRPr lang="en-US" sz="15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065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62500" lnSpcReduction="20000"/>
          </a:bodyPr>
          <a:lstStyle/>
          <a:p>
            <a:r>
              <a:rPr lang="en-US" b="1" i="1" dirty="0" smtClean="0"/>
              <a:t>Is Vietnam lack of policy space to support the manufacturing industries?</a:t>
            </a:r>
          </a:p>
          <a:p>
            <a:pPr>
              <a:buFontTx/>
              <a:buChar char="-"/>
            </a:pPr>
            <a:r>
              <a:rPr lang="en-US" dirty="0" smtClean="0"/>
              <a:t>Present: Almost No</a:t>
            </a:r>
          </a:p>
          <a:p>
            <a:pPr>
              <a:buFontTx/>
              <a:buChar char="-"/>
            </a:pPr>
            <a:r>
              <a:rPr lang="en-US" dirty="0" smtClean="0"/>
              <a:t>Future: Perhaps</a:t>
            </a:r>
          </a:p>
          <a:p>
            <a:r>
              <a:rPr lang="en-US" b="1" i="1" dirty="0" smtClean="0"/>
              <a:t>What is issues?</a:t>
            </a:r>
          </a:p>
          <a:p>
            <a:pPr>
              <a:buFontTx/>
              <a:buChar char="-"/>
            </a:pPr>
            <a:r>
              <a:rPr lang="en-US" i="1" dirty="0" smtClean="0"/>
              <a:t>Is the policies effective?</a:t>
            </a:r>
          </a:p>
          <a:p>
            <a:pPr marL="0" indent="0">
              <a:buNone/>
            </a:pPr>
            <a:r>
              <a:rPr lang="en-US" dirty="0" smtClean="0"/>
              <a:t>+ Based on the objective needs or subjective wills?</a:t>
            </a:r>
          </a:p>
          <a:p>
            <a:pPr marL="0" indent="0">
              <a:buNone/>
            </a:pPr>
            <a:r>
              <a:rPr lang="en-US" dirty="0" smtClean="0"/>
              <a:t>+ Based on scientific considerations or subjective desire</a:t>
            </a:r>
          </a:p>
          <a:p>
            <a:pPr marL="0" indent="0">
              <a:buNone/>
            </a:pPr>
            <a:r>
              <a:rPr lang="en-US" dirty="0" smtClean="0"/>
              <a:t>+ Separate, ad hoc or synchronous, long- term?</a:t>
            </a:r>
          </a:p>
          <a:p>
            <a:pPr>
              <a:buFontTx/>
              <a:buChar char="-"/>
            </a:pPr>
            <a:r>
              <a:rPr lang="en-US" i="1" dirty="0" smtClean="0"/>
              <a:t>Is the policy legally bound?</a:t>
            </a:r>
          </a:p>
          <a:p>
            <a:pPr marL="0" indent="0">
              <a:buNone/>
            </a:pPr>
            <a:r>
              <a:rPr lang="en-US" dirty="0" smtClean="0"/>
              <a:t>+ Statements or laws/regulations?</a:t>
            </a:r>
          </a:p>
          <a:p>
            <a:pPr marL="0" indent="0">
              <a:buNone/>
            </a:pPr>
            <a:r>
              <a:rPr lang="en-US" dirty="0" smtClean="0"/>
              <a:t>+ Have policy objectives been clarified by the specific legal measures?</a:t>
            </a:r>
          </a:p>
          <a:p>
            <a:pPr>
              <a:buFontTx/>
              <a:buChar char="-"/>
            </a:pPr>
            <a:r>
              <a:rPr lang="en-US" i="1" dirty="0"/>
              <a:t>H</a:t>
            </a:r>
            <a:r>
              <a:rPr lang="en-US" i="1" dirty="0" smtClean="0"/>
              <a:t>ow to implement the policy?</a:t>
            </a:r>
          </a:p>
          <a:p>
            <a:pPr marL="0" indent="0">
              <a:buNone/>
            </a:pPr>
            <a:r>
              <a:rPr lang="en-US" dirty="0" smtClean="0"/>
              <a:t>+ Who will be responsible for implementation? If not?</a:t>
            </a:r>
          </a:p>
          <a:p>
            <a:pPr marL="0" indent="0">
              <a:buNone/>
            </a:pPr>
            <a:r>
              <a:rPr lang="en-US" dirty="0" smtClean="0"/>
              <a:t>+ Execution summary, award and punishment.</a:t>
            </a:r>
          </a:p>
        </p:txBody>
      </p:sp>
    </p:spTree>
    <p:extLst>
      <p:ext uri="{BB962C8B-B14F-4D97-AF65-F5344CB8AC3E}">
        <p14:creationId xmlns:p14="http://schemas.microsoft.com/office/powerpoint/2010/main" val="1542128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  <a:p>
            <a:pPr marL="0" indent="0" algn="ctr">
              <a:buNone/>
            </a:pP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Nguyen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WTO Center - VCCI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2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611</Words>
  <Application>Microsoft Office PowerPoint</Application>
  <PresentationFormat>On-screen Show (4:3)</PresentationFormat>
  <Paragraphs>119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Identifying Additional Policies for Consideration </vt:lpstr>
      <vt:lpstr>Current Industrial Policies</vt:lpstr>
      <vt:lpstr>Current Industrial Policies </vt:lpstr>
      <vt:lpstr>PowerPoint Presentation</vt:lpstr>
      <vt:lpstr>PowerPoint Presentation</vt:lpstr>
      <vt:lpstr>General assessment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Additional Policies for Consideration </dc:title>
  <dc:creator>dell 1</dc:creator>
  <cp:lastModifiedBy>dell 1</cp:lastModifiedBy>
  <cp:revision>4</cp:revision>
  <dcterms:created xsi:type="dcterms:W3CDTF">2015-03-26T03:12:24Z</dcterms:created>
  <dcterms:modified xsi:type="dcterms:W3CDTF">2015-03-26T03:21:04Z</dcterms:modified>
</cp:coreProperties>
</file>